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322" r:id="rId2"/>
    <p:sldId id="321" r:id="rId3"/>
    <p:sldId id="296" r:id="rId4"/>
    <p:sldId id="330" r:id="rId5"/>
    <p:sldId id="324" r:id="rId6"/>
    <p:sldId id="331" r:id="rId7"/>
    <p:sldId id="325" r:id="rId8"/>
    <p:sldId id="326" r:id="rId9"/>
    <p:sldId id="327" r:id="rId10"/>
    <p:sldId id="328" r:id="rId11"/>
    <p:sldId id="329" r:id="rId12"/>
    <p:sldId id="259" r:id="rId13"/>
    <p:sldId id="297" r:id="rId14"/>
  </p:sldIdLst>
  <p:sldSz cx="12190413" cy="6859588"/>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Noto Sans" panose="020B0604020202020204" charset="0"/>
      <p:regular r:id="rId26"/>
      <p:bold r:id="rId2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36310" autoAdjust="0"/>
  </p:normalViewPr>
  <p:slideViewPr>
    <p:cSldViewPr>
      <p:cViewPr>
        <p:scale>
          <a:sx n="100" d="100"/>
          <a:sy n="100" d="100"/>
        </p:scale>
        <p:origin x="1278" y="-1230"/>
      </p:cViewPr>
      <p:guideLst>
        <p:guide orient="horz" pos="2160"/>
        <p:guide pos="2880"/>
        <p:guide orient="horz" pos="2161"/>
        <p:guide pos="3840"/>
      </p:guideLst>
    </p:cSldViewPr>
  </p:slideViewPr>
  <p:notesTextViewPr>
    <p:cViewPr>
      <p:scale>
        <a:sx n="3" d="2"/>
        <a:sy n="3" d="2"/>
      </p:scale>
      <p:origin x="0" y="-1068"/>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a:lnSpc>
                <a:spcPct val="100000"/>
              </a:lnSpc>
              <a:spcBef>
                <a:spcPts val="0"/>
              </a:spcBef>
              <a:spcAft>
                <a:spcPts val="0"/>
              </a:spcAft>
              <a:buSzPts val="1400"/>
              <a:buNone/>
            </a:pPr>
            <a:r>
              <a:rPr lang="en-US" dirty="0"/>
              <a:t>Good evening Everyone,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anose="020B0604020202020204" pitchFamily="34" charset="0"/>
              <a:buChar char="•"/>
            </a:pPr>
            <a:r>
              <a:rPr lang="en-US" altLang="ko-KR" sz="1400" dirty="0"/>
              <a:t>Model results (Accuracy … Feature Importance</a:t>
            </a:r>
            <a:endParaRPr lang="ko-KR" altLang="en-US" sz="1400" dirty="0"/>
          </a:p>
          <a:p>
            <a:pPr>
              <a:buFont typeface="Arial" panose="020B0604020202020204" pitchFamily="34" charset="0"/>
              <a:buChar char="•"/>
            </a:pPr>
            <a:r>
              <a:rPr lang="en-US" altLang="ko-KR" sz="1400" dirty="0"/>
              <a:t>Random forest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200" b="1" dirty="0">
                <a:solidFill>
                  <a:srgbClr val="2D2E2D"/>
                </a:solidFill>
              </a:rPr>
              <a:t>[NEXT 01 – Graph] </a:t>
            </a:r>
          </a:p>
          <a:p>
            <a:pPr marL="0" marR="0" lvl="0" indent="0" algn="l" rtl="0">
              <a:lnSpc>
                <a:spcPct val="100000"/>
              </a:lnSpc>
              <a:spcBef>
                <a:spcPts val="0"/>
              </a:spcBef>
              <a:spcAft>
                <a:spcPts val="0"/>
              </a:spcAft>
              <a:buClr>
                <a:srgbClr val="000000"/>
              </a:buClr>
              <a:buSzPts val="1400"/>
              <a:buFont typeface="Arial"/>
              <a:buNone/>
            </a:pPr>
            <a:r>
              <a:rPr lang="en-US" sz="1200" dirty="0">
                <a:solidFill>
                  <a:srgbClr val="2D2E2D"/>
                </a:solidFill>
              </a:rPr>
              <a:t>Pause for effect</a:t>
            </a:r>
          </a:p>
          <a:p>
            <a:pPr marL="0" marR="0" lvl="0" indent="0" algn="l" rtl="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Raptors] </a:t>
            </a:r>
          </a:p>
          <a:p>
            <a:pPr marL="0" marR="0">
              <a:lnSpc>
                <a:spcPct val="107000"/>
              </a:lnSpc>
              <a:spcBef>
                <a:spcPts val="0"/>
              </a:spcBef>
              <a:spcAft>
                <a:spcPts val="0"/>
              </a:spcAft>
            </a:pPr>
            <a:r>
              <a:rPr lang="en-US" sz="1200" b="1" i="0" kern="1200" dirty="0">
                <a:solidFill>
                  <a:schemeClr val="tx1"/>
                </a:solidFill>
                <a:effectLst/>
                <a:latin typeface="+mn-lt"/>
                <a:ea typeface="+mn-ea"/>
                <a:cs typeface="+mn-cs"/>
              </a:rPr>
              <a:t>Our client is Toronto Raptors</a:t>
            </a:r>
            <a:r>
              <a:rPr lang="en-US" sz="1200" b="0" i="0" kern="1200" dirty="0">
                <a:solidFill>
                  <a:schemeClr val="tx1"/>
                </a:solidFill>
                <a:effectLst/>
                <a:latin typeface="+mn-lt"/>
                <a:ea typeface="+mn-ea"/>
                <a:cs typeface="+mn-cs"/>
              </a:rPr>
              <a:t>, Currently the only Canadian NBA franchise.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 This chart shows the wins for each year for Toronto raptors.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03 – GM] </a:t>
            </a: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at two objectives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2000" dirty="0">
                <a:effectLst/>
                <a:latin typeface="Arial" panose="020B0604020202020204" pitchFamily="34" charset="0"/>
                <a:ea typeface="Calibri" panose="020F0502020204030204" pitchFamily="34" charset="0"/>
                <a:cs typeface="Times New Roman" panose="02020603050405020304" pitchFamily="18" charset="0"/>
              </a:rPr>
              <a:t> endpoint fetches player statistics for each game.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There are more than 22000 games in this dataset consisting of more than 450k </a:t>
            </a:r>
            <a:r>
              <a:rPr lang="en-US" altLang="ko-KR" sz="2000" i="1" kern="1200" dirty="0">
                <a:solidFill>
                  <a:schemeClr val="tx1"/>
                </a:solidFill>
                <a:latin typeface="+mn-lt"/>
                <a:ea typeface="+mn-ea"/>
                <a:cs typeface="+mn-cs"/>
              </a:rPr>
              <a:t>rows. We are using and 36 features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datasource</a:t>
            </a:r>
            <a:r>
              <a:rPr lang="en-US" sz="2000" dirty="0">
                <a:effectLst/>
                <a:latin typeface="Arial" panose="020B0604020202020204" pitchFamily="34" charset="0"/>
                <a:ea typeface="Calibri" panose="020F0502020204030204" pitchFamily="34" charset="0"/>
                <a:cs typeface="Times New Roman" panose="02020603050405020304" pitchFamily="18" charset="0"/>
              </a:rPr>
              <a:t> for the analysis.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endpoint]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err="1">
                <a:solidFill>
                  <a:srgbClr val="2D2E2D"/>
                </a:solidFill>
              </a:rPr>
              <a:t>PlayByPlay</a:t>
            </a:r>
            <a:r>
              <a:rPr lang="en-US" sz="1400" b="0" dirty="0">
                <a:solidFill>
                  <a:srgbClr val="2D2E2D"/>
                </a:solidFill>
              </a:rPr>
              <a:t> gets all activities for a game, we fetched stats for all games of the first dataset. This took some time since it’s a lot of API requests with some wait in-between.</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This dataset can reference the main table by GAME_ID.</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NBA webservice does not provide the salary data. We ended up using additional means of data collection.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Historical salary data was drawn from ESPN website and the future salary data from </a:t>
            </a:r>
            <a:r>
              <a:rPr lang="en-US" sz="1400" b="0" dirty="0" err="1">
                <a:solidFill>
                  <a:srgbClr val="2D2E2D"/>
                </a:solidFill>
              </a:rPr>
              <a:t>HoopsHype</a:t>
            </a:r>
            <a:r>
              <a:rPr lang="en-US" sz="1400" b="0" dirty="0">
                <a:solidFill>
                  <a:srgbClr val="2D2E2D"/>
                </a:solidFill>
              </a:rPr>
              <a:t> website. These were obtained using web scraping in python using web scraping library. These contain data for current 489 NBA players</a:t>
            </a: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Team Abbreviation.</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14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2000" dirty="0"/>
          </a:p>
          <a:p>
            <a:pPr marL="0" lvl="0" indent="0" algn="l" rtl="0">
              <a:lnSpc>
                <a:spcPct val="100000"/>
              </a:lnSpc>
              <a:spcBef>
                <a:spcPts val="0"/>
              </a:spcBef>
              <a:spcAft>
                <a:spcPts val="0"/>
              </a:spcAft>
              <a:buSzPts val="1400"/>
              <a:buNone/>
            </a:pPr>
            <a:endParaRPr lang="en-US" sz="2000" dirty="0"/>
          </a:p>
          <a:p>
            <a:endParaRPr lang="en-CA" sz="2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Our project plan is allocation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to show the deliverable at the end of each phase: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this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If we need to designate roles it was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Architect  where Cindy’s role to help understand the data and some initial trends in the data.</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taking care of our business unit’s division of coders (everyone in the group)</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07 – Meetings]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Various methods (MS Teams, WhatsApp, Email) to contact each other for redundancy as technology can fail</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maintain our documentation and code</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Only 1 of the 3 members had specific understanding of the subject which was passed along to the group as we all became more familiar with the data. We created documents () to retain useful information, techniques, and ideas for future reference. All of this was stored on Google Drive before going with Git as the main repository for this project.</a:t>
            </a: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altLang="ko-KR" sz="1400" b="0" i="0" dirty="0">
                <a:latin typeface="+mj-lt"/>
              </a:rPr>
              <a:t>In order to understand the player and team performance, we first analyze the Player Game Log Data. We have data for each player in each game. There are more than 400M records. </a:t>
            </a:r>
            <a:r>
              <a:rPr lang="en-US" altLang="ko-KR" sz="1400" b="0" i="0" kern="1200" dirty="0">
                <a:solidFill>
                  <a:schemeClr val="tx1"/>
                </a:solidFill>
                <a:latin typeface="+mj-lt"/>
                <a:ea typeface="+mn-ea"/>
                <a:cs typeface="+mn-cs"/>
              </a:rPr>
              <a:t>We consider </a:t>
            </a:r>
            <a:r>
              <a:rPr lang="en-US" sz="1400" b="0" i="0" kern="1200" dirty="0">
                <a:solidFill>
                  <a:schemeClr val="tx1"/>
                </a:solidFill>
                <a:latin typeface="+mj-lt"/>
                <a:ea typeface="+mn-ea"/>
                <a:cs typeface="+mn-cs"/>
              </a:rPr>
              <a:t>Toronto Raptors as a reference to assess other leagues.</a:t>
            </a: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try to find out the most efficient players for Toronto Raptors in the season 2019-20. The Player Efficiency Rating (PER) is introduced in our analysis.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is to show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1"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high grade indicates the recent season. Some players may have contracts with Raptors for only one season, we will see one color on the stack bar.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In all 3 seasons, </a:t>
            </a:r>
            <a:r>
              <a:rPr lang="en-US" sz="1400">
                <a:solidFill>
                  <a:srgbClr val="2D2E2D"/>
                </a:solidFill>
              </a:rPr>
              <a:t>Kyle scored </a:t>
            </a:r>
            <a:r>
              <a:rPr lang="en-US" sz="1400" dirty="0">
                <a:solidFill>
                  <a:srgbClr val="2D2E2D"/>
                </a:solidFill>
              </a:rPr>
              <a:t>the highest points and followed by Pascal. </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a:r>
              <a:rPr lang="en-US" sz="2400" baseline="0" dirty="0"/>
              <a:t>I will continue on to the next part of </a:t>
            </a:r>
            <a:r>
              <a:rPr lang="en-US" sz="2400" b="1" i="0" u="none" strike="noStrike" cap="none" dirty="0">
                <a:solidFill>
                  <a:schemeClr val="dk1"/>
                </a:solidFill>
                <a:effectLst/>
                <a:latin typeface="Arial"/>
                <a:ea typeface="Arial"/>
                <a:cs typeface="Arial"/>
                <a:sym typeface="Arial"/>
              </a:rPr>
              <a:t>the Preliminary Results</a:t>
            </a:r>
            <a:r>
              <a:rPr lang="en-US" sz="2400" baseline="0" dirty="0"/>
              <a:t>.</a:t>
            </a:r>
            <a:endParaRPr lang="en-US" sz="24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2400" dirty="0">
                <a:solidFill>
                  <a:srgbClr val="2D2E2D"/>
                </a:solidFill>
              </a:rPr>
              <a:t>Add in Heat Map</a:t>
            </a:r>
          </a:p>
          <a:p>
            <a:pPr>
              <a:buFont typeface="Arial" panose="020B0604020202020204" pitchFamily="34" charset="0"/>
              <a:buChar char="•"/>
            </a:pPr>
            <a:endParaRPr lang="en-US" altLang="ko-KR" sz="3600" dirty="0"/>
          </a:p>
          <a:p>
            <a:pPr marL="0" marR="0" lvl="0" indent="0" algn="l" rtl="0">
              <a:lnSpc>
                <a:spcPct val="100000"/>
              </a:lnSpc>
              <a:spcBef>
                <a:spcPts val="0"/>
              </a:spcBef>
              <a:spcAft>
                <a:spcPts val="0"/>
              </a:spcAft>
              <a:buClr>
                <a:srgbClr val="000000"/>
              </a:buClr>
              <a:buSzPts val="1400"/>
              <a:buFont typeface="Arial"/>
              <a:buNone/>
            </a:pPr>
            <a:endParaRPr lang="en-US" sz="2400" dirty="0">
              <a:solidFill>
                <a:srgbClr val="2D2E2D"/>
              </a:solidFill>
            </a:endParaRPr>
          </a:p>
          <a:p>
            <a:pPr>
              <a:buFont typeface="Arial" panose="020B0604020202020204" pitchFamily="34" charset="0"/>
              <a:buChar char="•"/>
            </a:pPr>
            <a:r>
              <a:rPr lang="en-US" altLang="ko-KR" sz="2400" dirty="0"/>
              <a:t>Result before fine-tuning</a:t>
            </a:r>
          </a:p>
          <a:p>
            <a:pPr>
              <a:buFont typeface="Arial" panose="020B0604020202020204" pitchFamily="34" charset="0"/>
              <a:buChar char="•"/>
            </a:pPr>
            <a:r>
              <a:rPr lang="en-US" altLang="ko-KR" sz="2400" dirty="0"/>
              <a:t>Ratings of the models </a:t>
            </a:r>
          </a:p>
          <a:p>
            <a:pPr>
              <a:buFont typeface="Arial" panose="020B0604020202020204" pitchFamily="34" charset="0"/>
              <a:buChar char="•"/>
            </a:pPr>
            <a:r>
              <a:rPr lang="en-US" altLang="ko-KR" sz="2400" dirty="0"/>
              <a:t>Important Features (top 5)  (+/- Lucky bastard effect)</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000" dirty="0"/>
              <a:t>Model results (Accuracy … Feature Importance</a:t>
            </a:r>
            <a:endParaRPr lang="ko-KR" altLang="en-US" sz="2000" dirty="0"/>
          </a:p>
          <a:p>
            <a:pPr>
              <a:buFont typeface="Arial" panose="020B0604020202020204" pitchFamily="34" charset="0"/>
              <a:buChar char="•"/>
            </a:pPr>
            <a:r>
              <a:rPr lang="en-US" altLang="ko-KR" sz="2000" dirty="0"/>
              <a:t>Random forest </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465065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pic>
        <p:nvPicPr>
          <p:cNvPr id="14" name="Picture 13">
            <a:extLst>
              <a:ext uri="{FF2B5EF4-FFF2-40B4-BE49-F238E27FC236}">
                <a16:creationId xmlns:a16="http://schemas.microsoft.com/office/drawing/2014/main" id="{AF19DA89-17BC-46EC-984A-2A32D306D978}"/>
              </a:ext>
            </a:extLst>
          </p:cNvPr>
          <p:cNvPicPr>
            <a:picLocks noChangeAspect="1"/>
          </p:cNvPicPr>
          <p:nvPr/>
        </p:nvPicPr>
        <p:blipFill>
          <a:blip r:embed="rId5"/>
          <a:stretch>
            <a:fillRect/>
          </a:stretch>
        </p:blipFill>
        <p:spPr>
          <a:xfrm>
            <a:off x="9927264" y="1675445"/>
            <a:ext cx="1800225" cy="1085850"/>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a:endCxn id="14" idx="1"/>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8"/>
                                        </p:tgtEl>
                                      </p:cBhvr>
                                    </p:animEffect>
                                    <p:set>
                                      <p:cBhvr>
                                        <p:cTn id="70" dur="1" fill="hold">
                                          <p:stCondLst>
                                            <p:cond delay="499"/>
                                          </p:stCondLst>
                                        </p:cTn>
                                        <p:tgtEl>
                                          <p:spTgt spid="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3"/>
                                        </p:tgtEl>
                                      </p:cBhvr>
                                    </p:animEffect>
                                    <p:set>
                                      <p:cBhvr>
                                        <p:cTn id="79" dur="1" fill="hold">
                                          <p:stCondLst>
                                            <p:cond delay="499"/>
                                          </p:stCondLst>
                                        </p:cTn>
                                        <p:tgtEl>
                                          <p:spTgt spid="13"/>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21"/>
                                        </p:tgtEl>
                                      </p:cBhvr>
                                    </p:animEffect>
                                    <p:set>
                                      <p:cBhvr>
                                        <p:cTn id="88" dur="1" fill="hold">
                                          <p:stCondLst>
                                            <p:cond delay="499"/>
                                          </p:stCondLst>
                                        </p:cTn>
                                        <p:tgtEl>
                                          <p:spTgt spid="21"/>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9"/>
                                        </p:tgtEl>
                                      </p:cBhvr>
                                    </p:animEffect>
                                    <p:set>
                                      <p:cBhvr>
                                        <p:cTn id="94" dur="1" fill="hold">
                                          <p:stCondLst>
                                            <p:cond delay="499"/>
                                          </p:stCondLst>
                                        </p:cTn>
                                        <p:tgtEl>
                                          <p:spTgt spid="19"/>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500"/>
                                        <p:tgtEl>
                                          <p:spTgt spid="1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fade">
                                      <p:cBhvr>
                                        <p:cTn id="105" dur="500"/>
                                        <p:tgtEl>
                                          <p:spTgt spid="18"/>
                                        </p:tgtEl>
                                      </p:cBhvr>
                                    </p:animEffect>
                                  </p:childTnLst>
                                </p:cTn>
                              </p:par>
                              <p:par>
                                <p:cTn id="106" presetID="10" presetClass="exit" presetSubtype="0" fill="hold" grpId="1"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5"/>
                                        </p:tgtEl>
                                      </p:cBhvr>
                                    </p:animEffect>
                                    <p:set>
                                      <p:cBhvr>
                                        <p:cTn id="111" dur="1" fill="hold">
                                          <p:stCondLst>
                                            <p:cond delay="499"/>
                                          </p:stCondLst>
                                        </p:cTn>
                                        <p:tgtEl>
                                          <p:spTgt spid="15"/>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7"/>
                                        </p:tgtEl>
                                      </p:cBhvr>
                                    </p:animEffect>
                                    <p:set>
                                      <p:cBhvr>
                                        <p:cTn id="1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705298" y="1989634"/>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4"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Correlation Matrix</a:t>
            </a:r>
          </a:p>
        </p:txBody>
      </p:sp>
    </p:spTree>
    <p:extLst>
      <p:ext uri="{BB962C8B-B14F-4D97-AF65-F5344CB8AC3E}">
        <p14:creationId xmlns:p14="http://schemas.microsoft.com/office/powerpoint/2010/main" val="4010167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12826</TotalTime>
  <Words>2239</Words>
  <Application>Microsoft Office PowerPoint</Application>
  <PresentationFormat>Custom</PresentationFormat>
  <Paragraphs>283</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Noto Sans</vt:lpstr>
      <vt:lpstr>굴림체</vt:lpstr>
      <vt:lpstr>Calibri</vt:lpstr>
      <vt:lpstr>맑은 고딕</vt:lpstr>
      <vt:lpstr>Calibri Light</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Recommendations</vt:lpstr>
      <vt:lpstr>[Template - Insert Title]</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172</cp:revision>
  <dcterms:created xsi:type="dcterms:W3CDTF">2010-02-01T08:03:16Z</dcterms:created>
  <dcterms:modified xsi:type="dcterms:W3CDTF">2021-03-23T04:47:40Z</dcterms:modified>
  <cp:category>www.slidemembers.com</cp:category>
</cp:coreProperties>
</file>